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383D9-952C-4B7C-84A7-F2DE70FD2211}" type="datetimeFigureOut">
              <a:rPr lang="nl-NL" smtClean="0"/>
              <a:t>29-6-2012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10588-1EBC-437E-B81F-762B6D0BD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670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050E70-8BB7-496D-A453-6A68291C28BE}" type="slidenum">
              <a:rPr lang="nl-NL"/>
              <a:pPr/>
              <a:t>1</a:t>
            </a:fld>
            <a:endParaRPr lang="nl-NL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B0F3-2178-47C8-A47F-F4109D80E403}" type="datetimeFigureOut">
              <a:rPr lang="nl-NL" smtClean="0"/>
              <a:t>29-6-2012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FFCB-E4C8-4421-8D69-5FB200C069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8630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B0F3-2178-47C8-A47F-F4109D80E403}" type="datetimeFigureOut">
              <a:rPr lang="nl-NL" smtClean="0"/>
              <a:t>29-6-2012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FFCB-E4C8-4421-8D69-5FB200C069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9214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B0F3-2178-47C8-A47F-F4109D80E403}" type="datetimeFigureOut">
              <a:rPr lang="nl-NL" smtClean="0"/>
              <a:t>29-6-2012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FFCB-E4C8-4421-8D69-5FB200C069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936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B0F3-2178-47C8-A47F-F4109D80E403}" type="datetimeFigureOut">
              <a:rPr lang="nl-NL" smtClean="0"/>
              <a:t>29-6-2012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FFCB-E4C8-4421-8D69-5FB200C069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2529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B0F3-2178-47C8-A47F-F4109D80E403}" type="datetimeFigureOut">
              <a:rPr lang="nl-NL" smtClean="0"/>
              <a:t>29-6-2012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FFCB-E4C8-4421-8D69-5FB200C069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2730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B0F3-2178-47C8-A47F-F4109D80E403}" type="datetimeFigureOut">
              <a:rPr lang="nl-NL" smtClean="0"/>
              <a:t>29-6-2012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FFCB-E4C8-4421-8D69-5FB200C069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61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B0F3-2178-47C8-A47F-F4109D80E403}" type="datetimeFigureOut">
              <a:rPr lang="nl-NL" smtClean="0"/>
              <a:t>29-6-2012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FFCB-E4C8-4421-8D69-5FB200C069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859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B0F3-2178-47C8-A47F-F4109D80E403}" type="datetimeFigureOut">
              <a:rPr lang="nl-NL" smtClean="0"/>
              <a:t>29-6-2012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FFCB-E4C8-4421-8D69-5FB200C069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201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B0F3-2178-47C8-A47F-F4109D80E403}" type="datetimeFigureOut">
              <a:rPr lang="nl-NL" smtClean="0"/>
              <a:t>29-6-2012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FFCB-E4C8-4421-8D69-5FB200C069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961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B0F3-2178-47C8-A47F-F4109D80E403}" type="datetimeFigureOut">
              <a:rPr lang="nl-NL" smtClean="0"/>
              <a:t>29-6-2012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FFCB-E4C8-4421-8D69-5FB200C069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599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B0F3-2178-47C8-A47F-F4109D80E403}" type="datetimeFigureOut">
              <a:rPr lang="nl-NL" smtClean="0"/>
              <a:t>29-6-2012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FFCB-E4C8-4421-8D69-5FB200C069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056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5B0F3-2178-47C8-A47F-F4109D80E403}" type="datetimeFigureOut">
              <a:rPr lang="nl-NL" smtClean="0"/>
              <a:t>29-6-2012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BFFCB-E4C8-4421-8D69-5FB200C069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708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expertisecentrumnederlands.nl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ertisecentrumnederlands.n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ertisecentrumnederlands.n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ertisecentrumnederlands.n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ertisecentrumnederlands.n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ertisecentrumnederlands.n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ertisecentrumnederlands.n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ertisecentrumnederlands.n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Text Box 2"/>
          <p:cNvSpPr txBox="1">
            <a:spLocks noChangeArrowheads="1"/>
          </p:cNvSpPr>
          <p:nvPr/>
        </p:nvSpPr>
        <p:spPr bwMode="auto">
          <a:xfrm>
            <a:off x="1692275" y="1628775"/>
            <a:ext cx="5543550" cy="1311275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9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4000" b="1">
                <a:solidFill>
                  <a:schemeClr val="bg1"/>
                </a:solidFill>
                <a:latin typeface="Verdana" pitchFamily="34" charset="0"/>
              </a:rPr>
              <a:t>RALFI en begrijpend lezen</a:t>
            </a:r>
            <a:endParaRPr lang="nl-NL" sz="320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6877050" y="5949950"/>
            <a:ext cx="1582738" cy="396875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>
                <a:solidFill>
                  <a:schemeClr val="bg1"/>
                </a:solidFill>
                <a:latin typeface="Verdana" pitchFamily="34" charset="0"/>
              </a:rPr>
              <a:t>Laura Punt</a:t>
            </a:r>
          </a:p>
        </p:txBody>
      </p:sp>
      <p:pic>
        <p:nvPicPr>
          <p:cNvPr id="4905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05488"/>
            <a:ext cx="11334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5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0501" name="Picture 5" descr="logo_e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876925"/>
            <a:ext cx="23812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1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6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908050"/>
            <a:ext cx="7118350" cy="470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5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29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76700"/>
            <a:ext cx="3830638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5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25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4813"/>
            <a:ext cx="4670425" cy="54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5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72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CC00"/>
          </a:solidFill>
        </p:spPr>
        <p:txBody>
          <a:bodyPr/>
          <a:lstStyle/>
          <a:p>
            <a:r>
              <a:rPr lang="nl-NL"/>
              <a:t>Een kleine oefening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nl-NL" sz="2800"/>
              <a:t>Leesvloeiendheid</a:t>
            </a:r>
          </a:p>
          <a:p>
            <a:pPr>
              <a:lnSpc>
                <a:spcPct val="80000"/>
              </a:lnSpc>
            </a:pPr>
            <a:r>
              <a:rPr lang="nl-NL" sz="2800"/>
              <a:t>Lees in tweetallen om beurten een stukje tekst hardop voor.</a:t>
            </a:r>
          </a:p>
          <a:p>
            <a:pPr>
              <a:lnSpc>
                <a:spcPct val="80000"/>
              </a:lnSpc>
            </a:pPr>
            <a:r>
              <a:rPr lang="nl-NL" sz="2800"/>
              <a:t>Beoordeel elkaar met behulp van de vloeiendheidsschaal.</a:t>
            </a:r>
          </a:p>
          <a:p>
            <a:pPr>
              <a:lnSpc>
                <a:spcPct val="80000"/>
              </a:lnSpc>
            </a:pPr>
            <a:r>
              <a:rPr lang="nl-NL" sz="2800"/>
              <a:t>Let op klemtoon, intonatie, ritme en tempo.</a:t>
            </a:r>
          </a:p>
          <a:p>
            <a:pPr>
              <a:lnSpc>
                <a:spcPct val="80000"/>
              </a:lnSpc>
              <a:buFontTx/>
              <a:buNone/>
            </a:pPr>
            <a:endParaRPr lang="nl-NL" sz="2800"/>
          </a:p>
          <a:p>
            <a:pPr algn="ctr">
              <a:lnSpc>
                <a:spcPct val="80000"/>
              </a:lnSpc>
              <a:buFontTx/>
              <a:buNone/>
            </a:pPr>
            <a:r>
              <a:rPr lang="nl-NL" sz="2800" i="1"/>
              <a:t>Het gaat om snelheid en accuratesse en in het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nl-NL" sz="2800" i="1"/>
              <a:t>voortgezet onderwijs neemt vooral accuratesse bij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nl-NL" sz="2800" i="1"/>
              <a:t>oefening toe.</a:t>
            </a:r>
          </a:p>
        </p:txBody>
      </p:sp>
      <p:pic>
        <p:nvPicPr>
          <p:cNvPr id="4986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21388"/>
            <a:ext cx="11334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5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8693" name="Picture 5" descr="logo_e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092825"/>
            <a:ext cx="23812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9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CC00"/>
          </a:solidFill>
        </p:spPr>
        <p:txBody>
          <a:bodyPr/>
          <a:lstStyle/>
          <a:p>
            <a:r>
              <a:rPr lang="nl-NL"/>
              <a:t>RALFI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nl-NL"/>
              <a:t>Het centrale doel is het verbeteren van de</a:t>
            </a:r>
          </a:p>
          <a:p>
            <a:pPr algn="ctr">
              <a:buFontTx/>
              <a:buNone/>
            </a:pPr>
            <a:r>
              <a:rPr lang="nl-NL"/>
              <a:t>vloeiendheid en daarmee het leesniveau.</a:t>
            </a:r>
          </a:p>
          <a:p>
            <a:pPr>
              <a:buFontTx/>
              <a:buNone/>
            </a:pPr>
            <a:endParaRPr lang="nl-NL"/>
          </a:p>
          <a:p>
            <a:pPr algn="ctr">
              <a:buFontTx/>
              <a:buNone/>
            </a:pPr>
            <a:r>
              <a:rPr lang="nl-NL" i="1"/>
              <a:t>Leesvloeiendheid en </a:t>
            </a:r>
          </a:p>
          <a:p>
            <a:pPr algn="ctr">
              <a:buFontTx/>
              <a:buNone/>
            </a:pPr>
            <a:r>
              <a:rPr lang="nl-NL" i="1"/>
              <a:t>woordenschatontwikkeling zijn de twee</a:t>
            </a:r>
          </a:p>
          <a:p>
            <a:pPr algn="ctr">
              <a:buFontTx/>
              <a:buNone/>
            </a:pPr>
            <a:r>
              <a:rPr lang="nl-NL" i="1"/>
              <a:t>belangrijkste bepalende factoren voor</a:t>
            </a:r>
          </a:p>
          <a:p>
            <a:pPr algn="ctr">
              <a:buFontTx/>
              <a:buNone/>
            </a:pPr>
            <a:r>
              <a:rPr lang="nl-NL" i="1"/>
              <a:t>begrijpend lezen (Kees Vernooy). </a:t>
            </a:r>
          </a:p>
        </p:txBody>
      </p:sp>
      <p:pic>
        <p:nvPicPr>
          <p:cNvPr id="4997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21388"/>
            <a:ext cx="11334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5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9717" name="Picture 5" descr="logo_e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092825"/>
            <a:ext cx="23812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23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CC00"/>
          </a:solidFill>
        </p:spPr>
        <p:txBody>
          <a:bodyPr/>
          <a:lstStyle/>
          <a:p>
            <a:r>
              <a:rPr lang="nl-NL"/>
              <a:t>R= Repeated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Een tekst wordt op verschillende manieren</a:t>
            </a:r>
          </a:p>
          <a:p>
            <a:pPr>
              <a:buFontTx/>
              <a:buNone/>
            </a:pPr>
            <a:r>
              <a:rPr lang="nl-NL"/>
              <a:t>herhaald gelezen:</a:t>
            </a:r>
          </a:p>
          <a:p>
            <a:pPr>
              <a:buFontTx/>
              <a:buChar char="-"/>
            </a:pPr>
            <a:r>
              <a:rPr lang="nl-NL"/>
              <a:t>Voorlezen (met bijwijzen);</a:t>
            </a:r>
          </a:p>
          <a:p>
            <a:pPr>
              <a:buFontTx/>
              <a:buChar char="-"/>
            </a:pPr>
            <a:r>
              <a:rPr lang="nl-NL"/>
              <a:t>Koorlezen;</a:t>
            </a:r>
          </a:p>
          <a:p>
            <a:pPr>
              <a:buFontTx/>
              <a:buChar char="-"/>
            </a:pPr>
            <a:r>
              <a:rPr lang="nl-NL"/>
              <a:t>Duo lezen;</a:t>
            </a:r>
          </a:p>
          <a:p>
            <a:pPr>
              <a:buFontTx/>
              <a:buChar char="-"/>
            </a:pPr>
            <a:r>
              <a:rPr lang="nl-NL"/>
              <a:t>Stillezen.</a:t>
            </a:r>
          </a:p>
        </p:txBody>
      </p:sp>
      <p:pic>
        <p:nvPicPr>
          <p:cNvPr id="5007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21388"/>
            <a:ext cx="11334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5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0741" name="Picture 5" descr="logo_e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021388"/>
            <a:ext cx="23812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64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CC00"/>
          </a:solidFill>
        </p:spPr>
        <p:txBody>
          <a:bodyPr/>
          <a:lstStyle/>
          <a:p>
            <a:r>
              <a:rPr lang="nl-NL"/>
              <a:t>A=Assisted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sz="2800"/>
              <a:t>Leerlingen worden ondersteund bij het lezen. </a:t>
            </a:r>
          </a:p>
          <a:p>
            <a:pPr>
              <a:buFontTx/>
              <a:buNone/>
            </a:pPr>
            <a:endParaRPr lang="nl-NL" sz="2800"/>
          </a:p>
          <a:p>
            <a:pPr>
              <a:buFontTx/>
              <a:buNone/>
            </a:pPr>
            <a:r>
              <a:rPr lang="nl-NL" sz="2800"/>
              <a:t>De docent leest eerst de tekst zelf vloeiend </a:t>
            </a:r>
          </a:p>
          <a:p>
            <a:pPr>
              <a:buFontTx/>
              <a:buNone/>
            </a:pPr>
            <a:r>
              <a:rPr lang="nl-NL" sz="2800"/>
              <a:t>voor in een normaal tempo. </a:t>
            </a:r>
          </a:p>
          <a:p>
            <a:pPr>
              <a:buFontTx/>
              <a:buNone/>
            </a:pPr>
            <a:endParaRPr lang="nl-NL" sz="2800"/>
          </a:p>
          <a:p>
            <a:pPr>
              <a:buFontTx/>
              <a:buNone/>
            </a:pPr>
            <a:r>
              <a:rPr lang="nl-NL" sz="2800"/>
              <a:t>Als de leerlingen zelf lezen, zegt de docent of</a:t>
            </a:r>
          </a:p>
          <a:p>
            <a:pPr>
              <a:buFontTx/>
              <a:buNone/>
            </a:pPr>
            <a:r>
              <a:rPr lang="nl-NL" sz="2800"/>
              <a:t>de duo partner bij aarzeling het woord meteen </a:t>
            </a:r>
          </a:p>
          <a:p>
            <a:pPr>
              <a:buFontTx/>
              <a:buNone/>
            </a:pPr>
            <a:r>
              <a:rPr lang="nl-NL" sz="2800"/>
              <a:t>voor.</a:t>
            </a:r>
          </a:p>
        </p:txBody>
      </p:sp>
      <p:pic>
        <p:nvPicPr>
          <p:cNvPr id="5017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21388"/>
            <a:ext cx="11334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5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65" name="Picture 5" descr="logo_e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021388"/>
            <a:ext cx="23812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81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CC00"/>
          </a:solidFill>
        </p:spPr>
        <p:txBody>
          <a:bodyPr/>
          <a:lstStyle/>
          <a:p>
            <a:r>
              <a:rPr lang="nl-NL"/>
              <a:t>L=Level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RALFI steunt op de bevinding dat het voor de </a:t>
            </a:r>
          </a:p>
          <a:p>
            <a:pPr>
              <a:buFontTx/>
              <a:buNone/>
            </a:pPr>
            <a:r>
              <a:rPr lang="nl-NL"/>
              <a:t>leesontwikkeling van zwakke lezers gunstig is</a:t>
            </a:r>
          </a:p>
          <a:p>
            <a:pPr>
              <a:buFontTx/>
              <a:buNone/>
            </a:pPr>
            <a:r>
              <a:rPr lang="nl-NL"/>
              <a:t>te werken met relatief moeilijke teksten.</a:t>
            </a:r>
          </a:p>
        </p:txBody>
      </p:sp>
      <p:pic>
        <p:nvPicPr>
          <p:cNvPr id="5027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21388"/>
            <a:ext cx="11334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5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2789" name="Picture 5" descr="logo_e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021388"/>
            <a:ext cx="23812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38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CC00"/>
          </a:solidFill>
        </p:spPr>
        <p:txBody>
          <a:bodyPr/>
          <a:lstStyle/>
          <a:p>
            <a:r>
              <a:rPr lang="nl-NL"/>
              <a:t>F=Feedback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Door middel van directe feedback krijgen </a:t>
            </a:r>
          </a:p>
          <a:p>
            <a:pPr>
              <a:buFontTx/>
              <a:buNone/>
            </a:pPr>
            <a:r>
              <a:rPr lang="nl-NL"/>
              <a:t>foutief gelezen woorden niet de kans om in te </a:t>
            </a:r>
          </a:p>
          <a:p>
            <a:pPr>
              <a:buFontTx/>
              <a:buNone/>
            </a:pPr>
            <a:r>
              <a:rPr lang="nl-NL"/>
              <a:t>prenten.</a:t>
            </a:r>
          </a:p>
          <a:p>
            <a:pPr>
              <a:buFontTx/>
              <a:buNone/>
            </a:pPr>
            <a:endParaRPr lang="nl-NL"/>
          </a:p>
          <a:p>
            <a:pPr>
              <a:buFontTx/>
              <a:buNone/>
            </a:pPr>
            <a:r>
              <a:rPr lang="nl-NL"/>
              <a:t>Positieve feedback is voor de leerlingen echter</a:t>
            </a:r>
          </a:p>
          <a:p>
            <a:pPr>
              <a:buFontTx/>
              <a:buNone/>
            </a:pPr>
            <a:r>
              <a:rPr lang="nl-NL"/>
              <a:t>nog belangrijker.</a:t>
            </a:r>
          </a:p>
        </p:txBody>
      </p:sp>
      <p:pic>
        <p:nvPicPr>
          <p:cNvPr id="5038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21388"/>
            <a:ext cx="11334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5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3813" name="Picture 5" descr="logo_e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021388"/>
            <a:ext cx="23812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70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CC00"/>
          </a:solidFill>
        </p:spPr>
        <p:txBody>
          <a:bodyPr/>
          <a:lstStyle/>
          <a:p>
            <a:r>
              <a:rPr lang="nl-NL"/>
              <a:t>I=Interactie en Instructie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Het centrale doel van lezen is: begrijpen wat </a:t>
            </a:r>
          </a:p>
          <a:p>
            <a:pPr>
              <a:buFontTx/>
              <a:buNone/>
            </a:pPr>
            <a:r>
              <a:rPr lang="nl-NL"/>
              <a:t>er staat!</a:t>
            </a:r>
          </a:p>
          <a:p>
            <a:pPr>
              <a:buFontTx/>
              <a:buNone/>
            </a:pPr>
            <a:endParaRPr lang="nl-NL"/>
          </a:p>
          <a:p>
            <a:pPr>
              <a:buFontTx/>
              <a:buNone/>
            </a:pPr>
            <a:r>
              <a:rPr lang="nl-NL"/>
              <a:t>Daarvoor zijn interactie en instructie nodig.</a:t>
            </a:r>
          </a:p>
          <a:p>
            <a:pPr>
              <a:buFontTx/>
              <a:buNone/>
            </a:pPr>
            <a:endParaRPr lang="nl-NL"/>
          </a:p>
          <a:p>
            <a:pPr>
              <a:buFontTx/>
              <a:buNone/>
            </a:pPr>
            <a:r>
              <a:rPr lang="nl-NL"/>
              <a:t>Door aarzelend hardop te denken en door het</a:t>
            </a:r>
          </a:p>
          <a:p>
            <a:pPr>
              <a:buFontTx/>
              <a:buNone/>
            </a:pPr>
            <a:r>
              <a:rPr lang="nl-NL"/>
              <a:t>stellen van open vragen. </a:t>
            </a:r>
          </a:p>
        </p:txBody>
      </p:sp>
      <p:pic>
        <p:nvPicPr>
          <p:cNvPr id="50483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21388"/>
            <a:ext cx="11334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5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4837" name="Picture 5" descr="logo_e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021388"/>
            <a:ext cx="23812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80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241</Words>
  <Application>Microsoft Office PowerPoint</Application>
  <PresentationFormat>Diavoorstelling (4:3)</PresentationFormat>
  <Paragraphs>55</Paragraphs>
  <Slides>10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Kantoorthema</vt:lpstr>
      <vt:lpstr>PowerPoint-presentatie</vt:lpstr>
      <vt:lpstr>PowerPoint-presentatie</vt:lpstr>
      <vt:lpstr>Een kleine oefening</vt:lpstr>
      <vt:lpstr>RALFI</vt:lpstr>
      <vt:lpstr>R= Repeated</vt:lpstr>
      <vt:lpstr>A=Assisted</vt:lpstr>
      <vt:lpstr>L=Level</vt:lpstr>
      <vt:lpstr>F=Feedback</vt:lpstr>
      <vt:lpstr>I=Interactie en Instructie</vt:lpstr>
      <vt:lpstr>PowerPoint-presentatie</vt:lpstr>
    </vt:vector>
  </TitlesOfParts>
  <Company>Expertisecentrum Nederlands B.V.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Cindy Teunissen</dc:creator>
  <cp:lastModifiedBy>Cindy Teunissen</cp:lastModifiedBy>
  <cp:revision>3</cp:revision>
  <dcterms:created xsi:type="dcterms:W3CDTF">2012-05-11T10:21:38Z</dcterms:created>
  <dcterms:modified xsi:type="dcterms:W3CDTF">2012-06-29T14:22:44Z</dcterms:modified>
</cp:coreProperties>
</file>